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10"/>
  </p:notesMasterIdLst>
  <p:handoutMasterIdLst>
    <p:handoutMasterId r:id="rId11"/>
  </p:handout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</p:sldIdLst>
  <p:sldSz cx="9144000" cy="6858000" type="screen4x3"/>
  <p:notesSz cx="9144000" cy="6858000"/>
  <p:custDataLst>
    <p:tags r:id="rId12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14" userDrawn="1">
          <p15:clr>
            <a:srgbClr val="A4A3A4"/>
          </p15:clr>
        </p15:guide>
        <p15:guide id="2" pos="106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33"/>
    <a:srgbClr val="336666"/>
    <a:srgbClr val="46555E"/>
    <a:srgbClr val="5C7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38B1855-1B75-4FBE-930C-398BA8C253C6}" styleName="Tema Uygulanmış Stil 2 - Vurgu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ema Uygulanmış Stil 2 - Vurgu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ema Uygulanmış Stil 2 - Vurgu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ema Uygulanmış Stil 2 - Vurgu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Açık Stil 3 - Vurgu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4662" autoAdjust="0"/>
  </p:normalViewPr>
  <p:slideViewPr>
    <p:cSldViewPr showGuides="1">
      <p:cViewPr>
        <p:scale>
          <a:sx n="77" d="100"/>
          <a:sy n="77" d="100"/>
        </p:scale>
        <p:origin x="-318" y="72"/>
      </p:cViewPr>
      <p:guideLst>
        <p:guide orient="horz" pos="2614"/>
        <p:guide pos="106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3" d="100"/>
          <a:sy n="113" d="100"/>
        </p:scale>
        <p:origin x="2388" y="114"/>
      </p:cViewPr>
      <p:guideLst>
        <p:guide orient="horz" pos="2880"/>
        <p:guide orient="horz" pos="2160"/>
        <p:guide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52963-748C-4BC1-B802-37A663DD15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1423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D4FB0-E808-468D-9B37-888AE8EED9B9}" type="datetimeFigureOut">
              <a:rPr lang="tr-TR" smtClean="0"/>
              <a:pPr/>
              <a:t>23.03.2018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025B4-BE65-44DA-8CBD-19C3DE60281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375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rikan\Desktop\yenisablonlar\sunum\log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24944"/>
            <a:ext cx="6264696" cy="64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417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um_ad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8" y="1240396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8176" y="1291837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706" y="1773560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KONU İSMİ</a:t>
            </a:r>
            <a:endParaRPr lang="tr-TR" dirty="0"/>
          </a:p>
        </p:txBody>
      </p:sp>
      <p:sp>
        <p:nvSpPr>
          <p:cNvPr id="11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706" y="2422055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  <p:sp>
        <p:nvSpPr>
          <p:cNvPr id="12" name="Metin Yer Tutucusu 4"/>
          <p:cNvSpPr>
            <a:spLocks noGrp="1"/>
          </p:cNvSpPr>
          <p:nvPr>
            <p:ph type="body" sz="quarter" idx="13" hasCustomPrompt="1"/>
          </p:nvPr>
        </p:nvSpPr>
        <p:spPr>
          <a:xfrm>
            <a:off x="1907704" y="2971692"/>
            <a:ext cx="5904656" cy="745340"/>
          </a:xfrm>
        </p:spPr>
        <p:txBody>
          <a:bodyPr lIns="0" anchor="ctr" anchorCtr="0">
            <a:noAutofit/>
          </a:bodyPr>
          <a:lstStyle>
            <a:lvl1pPr>
              <a:defRPr sz="1650" b="0" baseline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Konu ile ilgili kısa bir giriş cümlesi hocalar tarafında çekim öncesi yazılacak.</a:t>
            </a:r>
          </a:p>
        </p:txBody>
      </p:sp>
    </p:spTree>
    <p:extLst>
      <p:ext uri="{BB962C8B-B14F-4D97-AF65-F5344CB8AC3E}">
        <p14:creationId xmlns:p14="http://schemas.microsoft.com/office/powerpoint/2010/main" val="1448453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nu_bilgileri_gi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6" name="Metin Yer Tutucusu 5"/>
          <p:cNvSpPr>
            <a:spLocks noGrp="1"/>
          </p:cNvSpPr>
          <p:nvPr>
            <p:ph type="body" sz="quarter" idx="11" hasCustomPrompt="1"/>
          </p:nvPr>
        </p:nvSpPr>
        <p:spPr>
          <a:xfrm>
            <a:off x="1692277" y="672506"/>
            <a:ext cx="7200205" cy="452239"/>
          </a:xfrm>
          <a:blipFill dpi="0" rotWithShape="1">
            <a:blip r:embed="rId3"/>
            <a:srcRect/>
            <a:stretch>
              <a:fillRect t="45000" r="95000" b="35000"/>
            </a:stretch>
          </a:blipFill>
        </p:spPr>
        <p:txBody>
          <a:bodyPr lIns="396000">
            <a:noAutofit/>
          </a:bodyPr>
          <a:lstStyle>
            <a:lvl1pPr>
              <a:defRPr sz="1875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1" name="Metin Yer Tutucusu 10"/>
          <p:cNvSpPr>
            <a:spLocks noGrp="1"/>
          </p:cNvSpPr>
          <p:nvPr>
            <p:ph type="body" sz="quarter" idx="12" hasCustomPrompt="1"/>
          </p:nvPr>
        </p:nvSpPr>
        <p:spPr>
          <a:xfrm>
            <a:off x="1692277" y="1138467"/>
            <a:ext cx="7200205" cy="418331"/>
          </a:xfrm>
          <a:blipFill dpi="0" rotWithShape="1">
            <a:blip r:embed="rId4"/>
            <a:srcRect/>
            <a:stretch>
              <a:fillRect t="45000" r="90000" b="35000"/>
            </a:stretch>
          </a:blipFill>
        </p:spPr>
        <p:txBody>
          <a:bodyPr lIns="756000">
            <a:normAutofit/>
          </a:bodyPr>
          <a:lstStyle>
            <a:lvl1pPr>
              <a:defRPr sz="1800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  <p:sp>
        <p:nvSpPr>
          <p:cNvPr id="13" name="Metin Yer Tutucusu 12"/>
          <p:cNvSpPr>
            <a:spLocks noGrp="1"/>
          </p:cNvSpPr>
          <p:nvPr>
            <p:ph type="body" sz="quarter" idx="13" hasCustomPrompt="1"/>
          </p:nvPr>
        </p:nvSpPr>
        <p:spPr>
          <a:xfrm>
            <a:off x="1692275" y="1772692"/>
            <a:ext cx="7200900" cy="4392612"/>
          </a:xfrm>
        </p:spPr>
        <p:txBody>
          <a:bodyPr lIns="0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875" baseline="0">
                <a:solidFill>
                  <a:srgbClr val="003333"/>
                </a:solidFill>
              </a:defRPr>
            </a:lvl1pPr>
            <a:lvl2pPr>
              <a:defRPr>
                <a:solidFill>
                  <a:srgbClr val="003333"/>
                </a:solidFill>
              </a:defRPr>
            </a:lvl2pPr>
            <a:lvl3pPr>
              <a:defRPr>
                <a:solidFill>
                  <a:srgbClr val="003333"/>
                </a:solidFill>
              </a:defRPr>
            </a:lvl3pPr>
            <a:lvl4pPr>
              <a:defRPr>
                <a:solidFill>
                  <a:srgbClr val="003333"/>
                </a:solidFill>
              </a:defRPr>
            </a:lvl4pPr>
            <a:lvl5pPr>
              <a:defRPr>
                <a:solidFill>
                  <a:srgbClr val="003333"/>
                </a:solidFill>
              </a:defRPr>
            </a:lvl5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r-TR" dirty="0" smtClean="0"/>
          </a:p>
          <a:p>
            <a:pPr lvl="0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935807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807" y="1528424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7705" y="1579864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4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235" y="2061592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5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235" y="2710087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2823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 hasCustomPrompt="1"/>
          </p:nvPr>
        </p:nvSpPr>
        <p:spPr>
          <a:xfrm>
            <a:off x="1691681" y="620688"/>
            <a:ext cx="7200651" cy="432048"/>
          </a:xfrm>
          <a:blipFill dpi="0" rotWithShape="1">
            <a:blip r:embed="rId3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9" name="Metin Yer Tutucusu 2"/>
          <p:cNvSpPr>
            <a:spLocks noGrp="1"/>
          </p:cNvSpPr>
          <p:nvPr>
            <p:ph type="body" sz="quarter" idx="12" hasCustomPrompt="1"/>
          </p:nvPr>
        </p:nvSpPr>
        <p:spPr>
          <a:xfrm>
            <a:off x="1691681" y="1052736"/>
            <a:ext cx="7200651" cy="431626"/>
          </a:xfrm>
          <a:blipFill dpi="0" rotWithShape="1">
            <a:blip r:embed="rId4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179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a_bilgileri_slay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777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lvl="0" algn="l" defTabSz="685783" rtl="0" eaLnBrk="1" latinLnBrk="0" hangingPunct="1">
              <a:spcBef>
                <a:spcPct val="0"/>
              </a:spcBef>
              <a:buNone/>
            </a:pPr>
            <a:r>
              <a:rPr lang="tr-TR" dirty="0" smtClean="0"/>
              <a:t>UZEM-ANA BAŞLIK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Metin alanımız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23.03.2018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6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668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timing>
    <p:tnLst>
      <p:par>
        <p:cTn id="1" dur="indefinite" restart="never" nodeType="tmRoot"/>
      </p:par>
    </p:tnLst>
  </p:timing>
  <p:txStyles>
    <p:titleStyle>
      <a:lvl1pPr algn="ctr" defTabSz="685783" rtl="0" eaLnBrk="1" latinLnBrk="0" hangingPunct="1">
        <a:spcBef>
          <a:spcPct val="0"/>
        </a:spcBef>
        <a:buNone/>
        <a:defRPr lang="tr-TR" sz="1650" b="0" kern="1200" dirty="0">
          <a:solidFill>
            <a:srgbClr val="5C7381"/>
          </a:solidFill>
          <a:latin typeface="Myriad Pro" pitchFamily="34" charset="0"/>
          <a:ea typeface="+mn-ea"/>
          <a:cs typeface="+mn-cs"/>
        </a:defRPr>
      </a:lvl1pPr>
    </p:titleStyle>
    <p:bodyStyle>
      <a:lvl1pPr marL="0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395536" y="104274"/>
            <a:ext cx="8748464" cy="516836"/>
          </a:xfrm>
        </p:spPr>
        <p:txBody>
          <a:bodyPr>
            <a:noAutofit/>
          </a:bodyPr>
          <a:lstStyle/>
          <a:p>
            <a:r>
              <a:rPr lang="tr-TR" sz="2400" dirty="0"/>
              <a:t>13. Sigorta Brokerleri </a:t>
            </a:r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95536" y="764704"/>
            <a:ext cx="874846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tr-TR" sz="2400" dirty="0">
                <a:solidFill>
                  <a:srgbClr val="FF0000"/>
                </a:solidFill>
              </a:rPr>
              <a:t>Sigorta sektöründe broker</a:t>
            </a:r>
            <a:r>
              <a:rPr lang="tr-TR" sz="2400" dirty="0"/>
              <a:t>; piyasaları yakından takip eden, mesleki bilgi ve becerisini kullanarak sigortalıyı yönlendiren, riski en uygun koşullarda yönetmesine danışmanlık eden, tarafları bir araya getiren bağımsız temsilcidir. </a:t>
            </a:r>
            <a:endParaRPr lang="tr-TR" sz="2400" dirty="0" smtClean="0"/>
          </a:p>
          <a:p>
            <a:pPr marL="285750" indent="-285750">
              <a:buFont typeface="Arial" pitchFamily="34" charset="0"/>
              <a:buChar char="•"/>
            </a:pPr>
            <a:endParaRPr lang="tr-TR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tr-TR" sz="2400" dirty="0" smtClean="0">
                <a:solidFill>
                  <a:srgbClr val="FF0000"/>
                </a:solidFill>
              </a:rPr>
              <a:t>Broker </a:t>
            </a:r>
            <a:r>
              <a:rPr lang="tr-TR" sz="2400" dirty="0">
                <a:solidFill>
                  <a:srgbClr val="FF0000"/>
                </a:solidFill>
              </a:rPr>
              <a:t>tüm sözleşme sürecinde</a:t>
            </a:r>
            <a:r>
              <a:rPr lang="tr-TR" sz="2400" dirty="0"/>
              <a:t>; sözleşmenin öncesi ve sonrasındaki aşamaları da kapsayacak şekilde faaliyet gösteren gerçek veya tüzel kişidir. Bu açıdan sözleşme ile ilgili teklif </a:t>
            </a:r>
            <a:r>
              <a:rPr lang="tr-TR" sz="2400" u="sng" dirty="0"/>
              <a:t>dosyasının hazırlanması, sözleşmenin kurulması, yönetilmesi ve uygulanması ile ilgili hizmetleri sunan </a:t>
            </a:r>
            <a:r>
              <a:rPr lang="tr-TR" sz="2400" dirty="0"/>
              <a:t>sigorta aracısıdır </a:t>
            </a:r>
            <a:endParaRPr lang="tr-TR" sz="2400" dirty="0" smtClean="0"/>
          </a:p>
          <a:p>
            <a:pPr marL="285750" indent="-285750">
              <a:buFont typeface="Arial" pitchFamily="34" charset="0"/>
              <a:buChar char="•"/>
            </a:pPr>
            <a:endParaRPr lang="tr-TR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tr-TR" sz="2400" dirty="0"/>
              <a:t>Sigorta brokerleri ile çalışmak donatanlara çeşitli avantajlar sunmaktadır. Öncelikle sigorta şirketlerinden teklif almak ve bunları değerlendirmek donatan için zaman alan, maliyetli ve uzmanlık gerektiren bir iştir. </a:t>
            </a:r>
            <a:r>
              <a:rPr lang="tr-TR" sz="2400" dirty="0">
                <a:solidFill>
                  <a:srgbClr val="FF0000"/>
                </a:solidFill>
              </a:rPr>
              <a:t>Broker</a:t>
            </a:r>
            <a:r>
              <a:rPr lang="tr-TR" sz="2400" dirty="0"/>
              <a:t> </a:t>
            </a:r>
            <a:r>
              <a:rPr lang="tr-TR" sz="2400" u="sng" dirty="0"/>
              <a:t>tüm bu hizmetleri donatan yerine gerçekleştirebilmektedir. </a:t>
            </a:r>
          </a:p>
        </p:txBody>
      </p:sp>
    </p:spTree>
    <p:extLst>
      <p:ext uri="{BB962C8B-B14F-4D97-AF65-F5344CB8AC3E}">
        <p14:creationId xmlns:p14="http://schemas.microsoft.com/office/powerpoint/2010/main" val="60705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395536" y="104274"/>
            <a:ext cx="8748464" cy="516836"/>
          </a:xfrm>
        </p:spPr>
        <p:txBody>
          <a:bodyPr>
            <a:noAutofit/>
          </a:bodyPr>
          <a:lstStyle/>
          <a:p>
            <a:r>
              <a:rPr lang="tr-TR" sz="2400" dirty="0"/>
              <a:t>13. Sigorta Brokerleri </a:t>
            </a:r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95536" y="764704"/>
            <a:ext cx="874846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tr-TR" sz="2400" dirty="0"/>
              <a:t>Sigorta konusunda bir uzmanla çalışmak donatanın ihtiyaçlarını karşılayan en uygun ürün hakkında bilgi almasını sağlamaktadır. Bu açıdan değerlendirildiğinde broker donatanın mevcut sigorta kapsamlarını inceleyerek </a:t>
            </a:r>
            <a:r>
              <a:rPr lang="tr-TR" sz="2400" dirty="0" smtClean="0"/>
              <a:t>ihtiyaçlar </a:t>
            </a:r>
            <a:r>
              <a:rPr lang="tr-TR" sz="2400" dirty="0" smtClean="0">
                <a:solidFill>
                  <a:srgbClr val="FF0000"/>
                </a:solidFill>
              </a:rPr>
              <a:t>( korsam bölgeleri ve savaş bölgesi)</a:t>
            </a:r>
            <a:r>
              <a:rPr lang="tr-TR" sz="2400" dirty="0" smtClean="0"/>
              <a:t>  </a:t>
            </a:r>
            <a:r>
              <a:rPr lang="tr-TR" sz="2400" dirty="0"/>
              <a:t>dahilinde </a:t>
            </a:r>
            <a:r>
              <a:rPr lang="tr-TR" sz="2400" u="sng" dirty="0"/>
              <a:t>fiyat ve ürün özelliklerini karşılaştırarak en uygun teklifi bulmaktadır</a:t>
            </a:r>
            <a:r>
              <a:rPr lang="tr-TR" sz="2400" dirty="0"/>
              <a:t>. Böylelikle donatanın </a:t>
            </a:r>
            <a:r>
              <a:rPr lang="tr-TR" sz="2400" u="sng" dirty="0"/>
              <a:t>risk yönetimi danışmanlığını </a:t>
            </a:r>
            <a:r>
              <a:rPr lang="tr-TR" sz="2400" dirty="0"/>
              <a:t>yapmaktadır. </a:t>
            </a:r>
            <a:endParaRPr lang="tr-TR" sz="2400" dirty="0" smtClean="0"/>
          </a:p>
          <a:p>
            <a:pPr marL="285750" indent="-285750">
              <a:buFont typeface="Arial" pitchFamily="34" charset="0"/>
              <a:buChar char="•"/>
            </a:pPr>
            <a:endParaRPr lang="tr-TR" sz="2400" u="sng" dirty="0"/>
          </a:p>
          <a:p>
            <a:r>
              <a:rPr lang="tr-TR" sz="2400" dirty="0"/>
              <a:t>Sigorta brokerinin görevlerini aşağıdaki gibi sıralamak mümkündür; </a:t>
            </a:r>
            <a:endParaRPr lang="tr-TR" sz="2400" dirty="0" smtClean="0"/>
          </a:p>
          <a:p>
            <a:endParaRPr lang="tr-T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tr-TR" sz="2400" dirty="0"/>
              <a:t>Müşterilere sigorta ihtiyaçları ve risk profilleri ile ilgili bilgi </a:t>
            </a:r>
            <a:r>
              <a:rPr lang="tr-TR" sz="2400" dirty="0" smtClean="0"/>
              <a:t>vermek </a:t>
            </a:r>
            <a:endParaRPr lang="tr-T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tr-TR" sz="2400" dirty="0"/>
              <a:t>Müşterilerle devam eden ilişkileri geliştirmek ve sürdürmek; bunun için toplantılar düzenlemek, toplantılara katılmak ve müşterilerin işlerinin yapısını anlamak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r-TR" sz="2400" dirty="0"/>
              <a:t>Müşterilerin sigorta ihtiyaçlarını </a:t>
            </a:r>
            <a:r>
              <a:rPr lang="tr-TR" sz="2400" dirty="0" err="1"/>
              <a:t>tahminlemek</a:t>
            </a:r>
            <a:r>
              <a:rPr lang="tr-TR" sz="2400" dirty="0"/>
              <a:t> ve buna göre poliçe geliştirmek </a:t>
            </a:r>
          </a:p>
          <a:p>
            <a:pPr marL="285750" indent="-285750">
              <a:buFont typeface="Arial" pitchFamily="34" charset="0"/>
              <a:buChar char="•"/>
            </a:pPr>
            <a:endParaRPr lang="tr-TR" sz="2400" u="sng" dirty="0"/>
          </a:p>
        </p:txBody>
      </p:sp>
    </p:spTree>
    <p:extLst>
      <p:ext uri="{BB962C8B-B14F-4D97-AF65-F5344CB8AC3E}">
        <p14:creationId xmlns:p14="http://schemas.microsoft.com/office/powerpoint/2010/main" val="185281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395536" y="104274"/>
            <a:ext cx="8748464" cy="516836"/>
          </a:xfrm>
        </p:spPr>
        <p:txBody>
          <a:bodyPr>
            <a:noAutofit/>
          </a:bodyPr>
          <a:lstStyle/>
          <a:p>
            <a:r>
              <a:rPr lang="tr-TR" sz="2400" dirty="0"/>
              <a:t>13. Sigorta Brokerleri </a:t>
            </a:r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95536" y="764704"/>
            <a:ext cx="874846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tr-TR" sz="2400" dirty="0"/>
              <a:t>Müşterilere en uygun sigorta poliçesini, en iyi fiyatla sunabilmek için piyasa araştırması yapmak </a:t>
            </a:r>
            <a:endParaRPr lang="tr-TR" sz="2400" dirty="0" smtClean="0"/>
          </a:p>
          <a:p>
            <a:pPr marL="342900" indent="-342900">
              <a:buFont typeface="Arial" pitchFamily="34" charset="0"/>
              <a:buChar char="•"/>
            </a:pPr>
            <a:endParaRPr lang="tr-TR" sz="2400" dirty="0"/>
          </a:p>
          <a:p>
            <a:r>
              <a:rPr lang="tr-TR" sz="2400" dirty="0"/>
              <a:t>• Karmaşık durumlarda özelleştirilmiş türde sigorta kapsamı oluşturmak (Bu sigorta komisyoncuları ve </a:t>
            </a:r>
            <a:r>
              <a:rPr lang="tr-TR" sz="2400" dirty="0" err="1"/>
              <a:t>sörveyörler</a:t>
            </a:r>
            <a:r>
              <a:rPr lang="tr-TR" sz="2400" dirty="0"/>
              <a:t> için raporlar hazırlamayı ve sigortacılar ile uzlaşmayı içerebilmektedir) </a:t>
            </a:r>
            <a:endParaRPr lang="tr-TR" sz="2400" dirty="0" smtClean="0"/>
          </a:p>
          <a:p>
            <a:endParaRPr lang="tr-TR" sz="2400" dirty="0"/>
          </a:p>
          <a:p>
            <a:r>
              <a:rPr lang="tr-TR" sz="2400" dirty="0"/>
              <a:t>• Müşterilere risk yönetimi hakkında tavsiyelerde bulunmak ve riskleri azaltacak yeni yollar geliştirmeye yardımcı olmak. </a:t>
            </a:r>
            <a:endParaRPr lang="tr-TR" sz="2400" dirty="0" smtClean="0"/>
          </a:p>
          <a:p>
            <a:endParaRPr lang="tr-TR" sz="2400" dirty="0"/>
          </a:p>
          <a:p>
            <a:r>
              <a:rPr lang="tr-TR" sz="2400" dirty="0"/>
              <a:t>• Mevcut politikaları yenilemek veya düzeltmek </a:t>
            </a:r>
          </a:p>
          <a:p>
            <a:pPr marL="285750" indent="-285750">
              <a:buFont typeface="Arial" pitchFamily="34" charset="0"/>
              <a:buChar char="•"/>
            </a:pPr>
            <a:endParaRPr lang="tr-TR" sz="2400" u="sng" dirty="0"/>
          </a:p>
        </p:txBody>
      </p:sp>
    </p:spTree>
    <p:extLst>
      <p:ext uri="{BB962C8B-B14F-4D97-AF65-F5344CB8AC3E}">
        <p14:creationId xmlns:p14="http://schemas.microsoft.com/office/powerpoint/2010/main" val="280815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395536" y="104274"/>
            <a:ext cx="8748464" cy="516836"/>
          </a:xfrm>
        </p:spPr>
        <p:txBody>
          <a:bodyPr>
            <a:noAutofit/>
          </a:bodyPr>
          <a:lstStyle/>
          <a:p>
            <a:r>
              <a:rPr lang="tr-TR" sz="2400" dirty="0"/>
              <a:t>13. Sigorta Brokerleri </a:t>
            </a:r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95536" y="764704"/>
            <a:ext cx="874846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tr-TR" sz="2400" dirty="0" smtClean="0"/>
              <a:t>Müşterilere </a:t>
            </a:r>
            <a:r>
              <a:rPr lang="tr-TR" sz="2400" dirty="0"/>
              <a:t>poliçeleriyle ilgili bir hak iddia edip etmemeleri veya ne zaman hak iddia etmeleri konusunda tavsiyede bulunmak </a:t>
            </a:r>
            <a:endParaRPr lang="tr-TR" sz="2400" dirty="0" smtClean="0"/>
          </a:p>
          <a:p>
            <a:pPr marL="342900" indent="-342900">
              <a:buFont typeface="Arial" pitchFamily="34" charset="0"/>
              <a:buChar char="•"/>
            </a:pPr>
            <a:endParaRPr lang="tr-TR" sz="2400" dirty="0"/>
          </a:p>
          <a:p>
            <a:r>
              <a:rPr lang="tr-TR" sz="2400" dirty="0"/>
              <a:t>• Yeni müşteriler edinmek için pazarlama faaliyetleri yapmak </a:t>
            </a:r>
            <a:endParaRPr lang="tr-TR" sz="2400" dirty="0" smtClean="0"/>
          </a:p>
          <a:p>
            <a:endParaRPr lang="tr-TR" sz="2400" dirty="0"/>
          </a:p>
          <a:p>
            <a:r>
              <a:rPr lang="tr-TR" sz="2400" dirty="0"/>
              <a:t>• Sigorta komisyoncuları, </a:t>
            </a:r>
            <a:r>
              <a:rPr lang="tr-TR" sz="2400" dirty="0" err="1"/>
              <a:t>sörveyörler</a:t>
            </a:r>
            <a:r>
              <a:rPr lang="tr-TR" sz="2400" dirty="0"/>
              <a:t>, vb. meslek gruplarıyla ilişkiler geliştirmek </a:t>
            </a:r>
            <a:endParaRPr lang="tr-TR" sz="2400" dirty="0" smtClean="0"/>
          </a:p>
          <a:p>
            <a:endParaRPr lang="tr-TR" sz="2400" dirty="0"/>
          </a:p>
          <a:p>
            <a:r>
              <a:rPr lang="tr-TR" sz="2400" dirty="0"/>
              <a:t>• Kağıt işi, yazışma ve ayrıntılı kayıt tutmak gibi idari işleri yerine getirmek </a:t>
            </a:r>
            <a:endParaRPr lang="tr-TR" sz="2400" dirty="0" smtClean="0"/>
          </a:p>
          <a:p>
            <a:endParaRPr lang="tr-TR" sz="2400" dirty="0"/>
          </a:p>
          <a:p>
            <a:r>
              <a:rPr lang="tr-TR" sz="2400" dirty="0"/>
              <a:t>• Sigorta pazarındaki ve müşterilerin endüstrilerindeki değişikliklerden haberdar olmak </a:t>
            </a:r>
            <a:endParaRPr lang="tr-TR" sz="2400" dirty="0" smtClean="0"/>
          </a:p>
          <a:p>
            <a:endParaRPr lang="tr-TR" sz="2400" dirty="0"/>
          </a:p>
          <a:p>
            <a:r>
              <a:rPr lang="tr-TR" sz="2400" dirty="0"/>
              <a:t>• Sigorta primi toplamak ve hesapları işlemek </a:t>
            </a:r>
          </a:p>
          <a:p>
            <a:endParaRPr lang="tr-TR" sz="2400" dirty="0"/>
          </a:p>
          <a:p>
            <a:endParaRPr lang="tr-TR" sz="2400" dirty="0"/>
          </a:p>
          <a:p>
            <a:pPr marL="285750" indent="-285750">
              <a:buFont typeface="Arial" pitchFamily="34" charset="0"/>
              <a:buChar char="•"/>
            </a:pPr>
            <a:endParaRPr lang="tr-TR" sz="2400" u="sng" dirty="0"/>
          </a:p>
        </p:txBody>
      </p:sp>
    </p:spTree>
    <p:extLst>
      <p:ext uri="{BB962C8B-B14F-4D97-AF65-F5344CB8AC3E}">
        <p14:creationId xmlns:p14="http://schemas.microsoft.com/office/powerpoint/2010/main" val="108859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395536" y="104274"/>
            <a:ext cx="8748464" cy="516836"/>
          </a:xfrm>
        </p:spPr>
        <p:txBody>
          <a:bodyPr>
            <a:noAutofit/>
          </a:bodyPr>
          <a:lstStyle/>
          <a:p>
            <a:r>
              <a:rPr lang="tr-TR" sz="2400" dirty="0"/>
              <a:t>13. Sigorta Brokerleri </a:t>
            </a:r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95536" y="764704"/>
            <a:ext cx="87484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/>
              <a:t>Sigorta ve Reasürans Brokerleri Yönetmeliğine göre “Brokerler, mevzuata ve temsil ettiği müşteriler tarafından kendilerine verilen talimatlara uygun hareket etmek, bu müşterilerin hak </a:t>
            </a:r>
            <a:r>
              <a:rPr lang="tr-TR" sz="2400" dirty="0" smtClean="0"/>
              <a:t> ve </a:t>
            </a:r>
            <a:r>
              <a:rPr lang="tr-TR" sz="2400" dirty="0"/>
              <a:t>menfaatlerini korumak, sigortacılık icaplarına uymak ve görevlerini iyi niyet ve dürüstlükle yürütmek, doğru bilgi vermek ve tazminat ödemelerinde taraflara yardımcı olmakla yükümlüdür”. </a:t>
            </a:r>
          </a:p>
          <a:p>
            <a:endParaRPr lang="tr-TR" sz="2400" dirty="0"/>
          </a:p>
          <a:p>
            <a:r>
              <a:rPr lang="tr-TR" sz="2400" dirty="0" smtClean="0"/>
              <a:t>             Bu </a:t>
            </a:r>
            <a:r>
              <a:rPr lang="tr-TR" sz="2400" dirty="0"/>
              <a:t>kapsamda sigorta brokerinin sorumlulukları şu şekilde açıklanabilmektedir; </a:t>
            </a:r>
            <a:endParaRPr lang="tr-TR" sz="2400" dirty="0" smtClean="0"/>
          </a:p>
          <a:p>
            <a:endParaRPr lang="tr-T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tr-TR" sz="2400" dirty="0"/>
              <a:t>Tarafsız ve dürüst çalışarak yanlış beyan ve yetkisiz temsili önlemek için gerekli özeni göstermek </a:t>
            </a:r>
            <a:endParaRPr lang="tr-TR" sz="2400" dirty="0" smtClean="0"/>
          </a:p>
          <a:p>
            <a:endParaRPr lang="tr-TR" sz="2400" dirty="0"/>
          </a:p>
          <a:p>
            <a:r>
              <a:rPr lang="tr-TR" sz="2400" dirty="0"/>
              <a:t>• Mesleki uzmanlıkla müşterileri doğru şekilde yönlendirmek </a:t>
            </a:r>
          </a:p>
          <a:p>
            <a:pPr marL="285750" indent="-285750">
              <a:buFont typeface="Arial" pitchFamily="34" charset="0"/>
              <a:buChar char="•"/>
            </a:pPr>
            <a:endParaRPr lang="tr-TR" sz="2400" u="sng" dirty="0"/>
          </a:p>
        </p:txBody>
      </p:sp>
    </p:spTree>
    <p:extLst>
      <p:ext uri="{BB962C8B-B14F-4D97-AF65-F5344CB8AC3E}">
        <p14:creationId xmlns:p14="http://schemas.microsoft.com/office/powerpoint/2010/main" val="406316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395536" y="104274"/>
            <a:ext cx="8748464" cy="516836"/>
          </a:xfrm>
        </p:spPr>
        <p:txBody>
          <a:bodyPr>
            <a:noAutofit/>
          </a:bodyPr>
          <a:lstStyle/>
          <a:p>
            <a:r>
              <a:rPr lang="tr-TR" sz="2400" dirty="0"/>
              <a:t>13. Sigorta Brokerleri </a:t>
            </a:r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95536" y="764704"/>
            <a:ext cx="874846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tr-TR" sz="2400" dirty="0"/>
              <a:t>Piyasa koşullarındaki değişim ve/veya gelişmelere bağlı olarak kendini sürekli geliştirmek </a:t>
            </a:r>
            <a:endParaRPr lang="tr-TR" sz="2400" dirty="0" smtClean="0"/>
          </a:p>
          <a:p>
            <a:endParaRPr lang="tr-TR" sz="2400" dirty="0"/>
          </a:p>
          <a:p>
            <a:r>
              <a:rPr lang="tr-TR" sz="2400" dirty="0"/>
              <a:t>• Müşteri anlaşmalarının oluşturulması ve uygulanmasında azami gayreti göstererek yardımcı olmak </a:t>
            </a:r>
            <a:endParaRPr lang="tr-TR" sz="2400" dirty="0" smtClean="0"/>
          </a:p>
          <a:p>
            <a:endParaRPr lang="tr-TR" sz="2400" dirty="0"/>
          </a:p>
          <a:p>
            <a:r>
              <a:rPr lang="tr-TR" sz="2400" dirty="0"/>
              <a:t>• Uzmanlık alanıyla ilgili doğru olarak kabul edilen gerekli önerileri almak </a:t>
            </a:r>
            <a:endParaRPr lang="tr-TR" sz="2400" dirty="0" smtClean="0"/>
          </a:p>
          <a:p>
            <a:endParaRPr lang="tr-TR" sz="2400" dirty="0"/>
          </a:p>
          <a:p>
            <a:r>
              <a:rPr lang="tr-TR" sz="2400" dirty="0"/>
              <a:t>• Müşterisi tarafından yetkilendirilmediği takdirde onların adına kararlar almamak </a:t>
            </a:r>
          </a:p>
          <a:p>
            <a:pPr marL="285750" indent="-285750">
              <a:buFont typeface="Arial" pitchFamily="34" charset="0"/>
              <a:buChar char="•"/>
            </a:pPr>
            <a:endParaRPr lang="tr-TR" sz="2400" u="sng" dirty="0"/>
          </a:p>
        </p:txBody>
      </p:sp>
    </p:spTree>
    <p:extLst>
      <p:ext uri="{BB962C8B-B14F-4D97-AF65-F5344CB8AC3E}">
        <p14:creationId xmlns:p14="http://schemas.microsoft.com/office/powerpoint/2010/main" val="185997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395536" y="104274"/>
            <a:ext cx="8748464" cy="516836"/>
          </a:xfrm>
        </p:spPr>
        <p:txBody>
          <a:bodyPr>
            <a:noAutofit/>
          </a:bodyPr>
          <a:lstStyle/>
          <a:p>
            <a:r>
              <a:rPr lang="tr-TR" sz="2400" dirty="0"/>
              <a:t>13. Sigorta Brokerleri </a:t>
            </a:r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95536" y="764704"/>
            <a:ext cx="874846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/>
          </a:p>
          <a:p>
            <a:r>
              <a:rPr lang="tr-TR" sz="2400" b="1" dirty="0"/>
              <a:t>Uygulama 1 </a:t>
            </a:r>
            <a:endParaRPr lang="tr-TR" sz="2400" dirty="0"/>
          </a:p>
          <a:p>
            <a:r>
              <a:rPr lang="tr-TR" sz="2400" dirty="0"/>
              <a:t>A ve B gemileri çatışması sonucu oluşan hasarlar aşağıdaki gibidir</a:t>
            </a:r>
            <a:r>
              <a:rPr lang="tr-TR" sz="2400" dirty="0" smtClean="0"/>
              <a:t>.</a:t>
            </a:r>
          </a:p>
          <a:p>
            <a:r>
              <a:rPr lang="tr-TR" sz="2400" dirty="0" smtClean="0"/>
              <a:t> </a:t>
            </a:r>
            <a:endParaRPr lang="tr-TR" sz="2400" dirty="0"/>
          </a:p>
          <a:p>
            <a:r>
              <a:rPr lang="es-ES" sz="2400" dirty="0"/>
              <a:t>A gemisi yük hasarı: 600.000$ </a:t>
            </a:r>
          </a:p>
          <a:p>
            <a:r>
              <a:rPr lang="tr-TR" sz="2400" dirty="0"/>
              <a:t>A gemisi tekne hasarı: 800.000$ </a:t>
            </a:r>
          </a:p>
          <a:p>
            <a:r>
              <a:rPr lang="tr-TR" sz="2400" dirty="0"/>
              <a:t>A gemisi kusuru: %40 </a:t>
            </a:r>
            <a:endParaRPr lang="tr-TR" sz="2400" dirty="0" smtClean="0"/>
          </a:p>
          <a:p>
            <a:endParaRPr lang="tr-TR" sz="2400" dirty="0"/>
          </a:p>
          <a:p>
            <a:r>
              <a:rPr lang="tr-TR" sz="2400" dirty="0"/>
              <a:t>B gemisi yük hasarı: 300.000$ </a:t>
            </a:r>
          </a:p>
          <a:p>
            <a:r>
              <a:rPr lang="tr-TR" sz="2400" dirty="0"/>
              <a:t>B gemisi tekne hasarı: 500.000$ </a:t>
            </a:r>
          </a:p>
          <a:p>
            <a:r>
              <a:rPr lang="tr-TR" sz="2400" dirty="0"/>
              <a:t>B gemisi kusuru: %60 </a:t>
            </a:r>
            <a:endParaRPr lang="tr-TR" sz="2400" dirty="0" smtClean="0"/>
          </a:p>
          <a:p>
            <a:endParaRPr lang="tr-TR" sz="2400" dirty="0"/>
          </a:p>
          <a:p>
            <a:r>
              <a:rPr lang="tr-TR" sz="2400" dirty="0"/>
              <a:t>Verilen bilgilere göre gemilerin </a:t>
            </a:r>
            <a:r>
              <a:rPr lang="tr-TR" sz="2400" dirty="0">
                <a:solidFill>
                  <a:srgbClr val="FF0000"/>
                </a:solidFill>
              </a:rPr>
              <a:t>H&amp;M, P&amp;I ve Emtia </a:t>
            </a:r>
            <a:r>
              <a:rPr lang="tr-TR" sz="2400" dirty="0"/>
              <a:t>sigortalarının ödemesi gereken miktarı hesaplayınız. </a:t>
            </a:r>
            <a:endParaRPr lang="tr-TR" sz="2400" u="sng" dirty="0"/>
          </a:p>
        </p:txBody>
      </p:sp>
    </p:spTree>
    <p:extLst>
      <p:ext uri="{BB962C8B-B14F-4D97-AF65-F5344CB8AC3E}">
        <p14:creationId xmlns:p14="http://schemas.microsoft.com/office/powerpoint/2010/main" val="312915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85762" y="188640"/>
            <a:ext cx="8758238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/>
              <a:t>A’nın Borcu (Yük): 300.000 x 0,40=120.000 </a:t>
            </a:r>
          </a:p>
          <a:p>
            <a:r>
              <a:rPr lang="nn-NO" sz="2400" dirty="0"/>
              <a:t>A’nın Borcu (Tekne): 500.000 x 0,40=200.000 </a:t>
            </a:r>
          </a:p>
          <a:p>
            <a:r>
              <a:rPr lang="tr-TR" sz="2400" dirty="0"/>
              <a:t>Toplam Borç= 320.000 </a:t>
            </a:r>
            <a:r>
              <a:rPr lang="tr-TR" sz="2400" dirty="0" smtClean="0"/>
              <a:t>. </a:t>
            </a:r>
          </a:p>
          <a:p>
            <a:endParaRPr lang="tr-TR" sz="2400" dirty="0"/>
          </a:p>
          <a:p>
            <a:endParaRPr lang="tr-TR" sz="2400" dirty="0" smtClean="0"/>
          </a:p>
          <a:p>
            <a:endParaRPr lang="tr-TR" sz="2400" dirty="0"/>
          </a:p>
          <a:p>
            <a:endParaRPr lang="tr-TR" sz="2400" dirty="0" smtClean="0"/>
          </a:p>
          <a:p>
            <a:r>
              <a:rPr lang="tr-TR" sz="2400" dirty="0" smtClean="0"/>
              <a:t>B’nin </a:t>
            </a:r>
            <a:r>
              <a:rPr lang="tr-TR" sz="2400" dirty="0"/>
              <a:t>Borcu (Yük): 600.000 x 0.60=360.000 </a:t>
            </a:r>
          </a:p>
          <a:p>
            <a:r>
              <a:rPr lang="nn-NO" sz="2400" dirty="0"/>
              <a:t>B’nin Borcu (Tekne): 800.000 x 0,60=480.000 </a:t>
            </a:r>
          </a:p>
          <a:p>
            <a:r>
              <a:rPr lang="tr-TR" sz="2400" dirty="0"/>
              <a:t>Toplam </a:t>
            </a:r>
            <a:r>
              <a:rPr lang="tr-TR" sz="2400" dirty="0" smtClean="0"/>
              <a:t>Borç=840.000</a:t>
            </a:r>
          </a:p>
          <a:p>
            <a:endParaRPr lang="tr-TR" sz="2400" dirty="0"/>
          </a:p>
          <a:p>
            <a:endParaRPr lang="tr-TR" sz="2400" dirty="0" smtClean="0"/>
          </a:p>
          <a:p>
            <a:endParaRPr lang="tr-TR" sz="2400" dirty="0"/>
          </a:p>
          <a:p>
            <a:endParaRPr lang="tr-TR" sz="2400" dirty="0" smtClean="0"/>
          </a:p>
          <a:p>
            <a:r>
              <a:rPr lang="tr-TR" sz="2400" dirty="0" smtClean="0"/>
              <a:t>Yük </a:t>
            </a:r>
            <a:r>
              <a:rPr lang="tr-TR" sz="2400" dirty="0"/>
              <a:t>ile ilgili Emtia sigortasının ödeyeceği tutar: </a:t>
            </a:r>
          </a:p>
          <a:p>
            <a:r>
              <a:rPr lang="tr-TR" sz="2400" dirty="0"/>
              <a:t>A Yük: 600.000 – 360.000=240.000 </a:t>
            </a:r>
          </a:p>
          <a:p>
            <a:r>
              <a:rPr lang="tr-TR" sz="2400" dirty="0"/>
              <a:t>B Yük: 300.000 – 120.000=180.000 </a:t>
            </a:r>
            <a:endParaRPr lang="tr-TR" sz="2400" dirty="0" smtClean="0"/>
          </a:p>
          <a:p>
            <a:endParaRPr lang="tr-TR" sz="2400" u="sng" dirty="0"/>
          </a:p>
          <a:p>
            <a:endParaRPr lang="tr-TR" sz="2400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04" y="1341620"/>
            <a:ext cx="8372475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" y="3861048"/>
            <a:ext cx="829627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885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7&quot;/&gt;&lt;/object&gt;&lt;object type=&quot;3&quot; unique_id=&quot;10005&quot;&gt;&lt;property id=&quot;20148&quot; value=&quot;5&quot;/&gt;&lt;property id=&quot;20300&quot; value=&quot;Slide 2&quot;/&gt;&lt;property id=&quot;20307&quot; value=&quot;258&quot;/&gt;&lt;/object&gt;&lt;object type=&quot;3&quot; unique_id=&quot;10006&quot;&gt;&lt;property id=&quot;20148&quot; value=&quot;5&quot;/&gt;&lt;property id=&quot;20300&quot; value=&quot;Slide 3&quot;/&gt;&lt;property id=&quot;20307&quot; value=&quot;264&quot;/&gt;&lt;/object&gt;&lt;object type=&quot;3&quot; unique_id=&quot;10007&quot;&gt;&lt;property id=&quot;20148&quot; value=&quot;5&quot;/&gt;&lt;property id=&quot;20300&quot; value=&quot;Slide 4&quot;/&gt;&lt;property id=&quot;20307&quot; value=&quot;265&quot;/&gt;&lt;/object&gt;&lt;object type=&quot;3&quot; unique_id=&quot;10008&quot;&gt;&lt;property id=&quot;20148&quot; value=&quot;5&quot;/&gt;&lt;property id=&quot;20300&quot; value=&quot;Slide 5&quot;/&gt;&lt;property id=&quot;20307&quot; value=&quot;266&quot;/&gt;&lt;/object&gt;&lt;object type=&quot;3&quot; unique_id=&quot;10009&quot;&gt;&lt;property id=&quot;20148&quot; value=&quot;5&quot;/&gt;&lt;property id=&quot;20300&quot; value=&quot;Slide 6&quot;/&gt;&lt;property id=&quot;20307&quot; value=&quot;267&quot;/&gt;&lt;/object&gt;&lt;object type=&quot;3&quot; unique_id=&quot;10010&quot;&gt;&lt;property id=&quot;20148&quot; value=&quot;5&quot;/&gt;&lt;property id=&quot;20300&quot; value=&quot;Slide 7&quot;/&gt;&lt;property id=&quot;20307&quot; value=&quot;268&quot;/&gt;&lt;/object&gt;&lt;object type=&quot;3&quot; unique_id=&quot;10011&quot;&gt;&lt;property id=&quot;20148&quot; value=&quot;5&quot;/&gt;&lt;property id=&quot;20300&quot; value=&quot;Slide 8&quot;/&gt;&lt;property id=&quot;20307&quot; value=&quot;269&quot;/&gt;&lt;/object&gt;&lt;object type=&quot;3&quot; unique_id=&quot;10012&quot;&gt;&lt;property id=&quot;20148&quot; value=&quot;5&quot;/&gt;&lt;property id=&quot;20300&quot; value=&quot;Slide 9&quot;/&gt;&lt;property id=&quot;20307&quot; value=&quot;270&quot;/&gt;&lt;/object&gt;&lt;object type=&quot;3&quot; unique_id=&quot;10013&quot;&gt;&lt;property id=&quot;20148&quot; value=&quot;5&quot;/&gt;&lt;property id=&quot;20300&quot; value=&quot;Slide 10&quot;/&gt;&lt;property id=&quot;20307&quot; value=&quot;271&quot;/&gt;&lt;/object&gt;&lt;object type=&quot;3&quot; unique_id=&quot;10014&quot;&gt;&lt;property id=&quot;20148&quot; value=&quot;5&quot;/&gt;&lt;property id=&quot;20300&quot; value=&quot;Slide 11&quot;/&gt;&lt;property id=&quot;20307&quot; value=&quot;272&quot;/&gt;&lt;/object&gt;&lt;object type=&quot;3&quot; unique_id=&quot;10015&quot;&gt;&lt;property id=&quot;20148&quot; value=&quot;5&quot;/&gt;&lt;property id=&quot;20300&quot; value=&quot;Slide 12&quot;/&gt;&lt;property id=&quot;20307&quot; value=&quot;273&quot;/&gt;&lt;/object&gt;&lt;object type=&quot;3&quot; unique_id=&quot;10016&quot;&gt;&lt;property id=&quot;20148&quot; value=&quot;5&quot;/&gt;&lt;property id=&quot;20300&quot; value=&quot;Slide 13&quot;/&gt;&lt;property id=&quot;20307&quot; value=&quot;274&quot;/&gt;&lt;/object&gt;&lt;object type=&quot;3&quot; unique_id=&quot;10017&quot;&gt;&lt;property id=&quot;20148&quot; value=&quot;5&quot;/&gt;&lt;property id=&quot;20300&quot; value=&quot;Slide 14&quot;/&gt;&lt;property id=&quot;20307&quot; value=&quot;275&quot;/&gt;&lt;/object&gt;&lt;object type=&quot;3&quot; unique_id=&quot;10018&quot;&gt;&lt;property id=&quot;20148&quot; value=&quot;5&quot;/&gt;&lt;property id=&quot;20300&quot; value=&quot;Slide 15&quot;/&gt;&lt;property id=&quot;20307&quot; value=&quot;276&quot;/&gt;&lt;/object&gt;&lt;object type=&quot;3&quot; unique_id=&quot;10019&quot;&gt;&lt;property id=&quot;20148&quot; value=&quot;5&quot;/&gt;&lt;property id=&quot;20300&quot; value=&quot;Slide 16&quot;/&gt;&lt;property id=&quot;20307&quot; value=&quot;277&quot;/&gt;&lt;/object&gt;&lt;object type=&quot;3&quot; unique_id=&quot;10020&quot;&gt;&lt;property id=&quot;20148&quot; value=&quot;5&quot;/&gt;&lt;property id=&quot;20300&quot; value=&quot;Slide 17&quot;/&gt;&lt;property id=&quot;20307&quot; value=&quot;278&quot;/&gt;&lt;/object&gt;&lt;object type=&quot;3&quot; unique_id=&quot;10021&quot;&gt;&lt;property id=&quot;20148&quot; value=&quot;5&quot;/&gt;&lt;property id=&quot;20300&quot; value=&quot;Slide 18&quot;/&gt;&lt;property id=&quot;20307&quot; value=&quot;279&quot;/&gt;&lt;/object&gt;&lt;object type=&quot;3&quot; unique_id=&quot;10022&quot;&gt;&lt;property id=&quot;20148&quot; value=&quot;5&quot;/&gt;&lt;property id=&quot;20300&quot; value=&quot;Slide 19&quot;/&gt;&lt;property id=&quot;20307&quot; value=&quot;280&quot;/&gt;&lt;/object&gt;&lt;object type=&quot;3&quot; unique_id=&quot;10023&quot;&gt;&lt;property id=&quot;20148&quot; value=&quot;5&quot;/&gt;&lt;property id=&quot;20300&quot; value=&quot;Slide 20&quot;/&gt;&lt;property id=&quot;20307&quot; value=&quot;281&quot;/&gt;&lt;/object&gt;&lt;object type=&quot;3&quot; unique_id=&quot;10024&quot;&gt;&lt;property id=&quot;20148&quot; value=&quot;5&quot;/&gt;&lt;property id=&quot;20300&quot; value=&quot;Slide 21&quot;/&gt;&lt;property id=&quot;20307&quot; value=&quot;282&quot;/&gt;&lt;/object&gt;&lt;object type=&quot;3&quot; unique_id=&quot;10025&quot;&gt;&lt;property id=&quot;20148&quot; value=&quot;5&quot;/&gt;&lt;property id=&quot;20300&quot; value=&quot;Slide 22&quot;/&gt;&lt;property id=&quot;20307&quot; value=&quot;283&quot;/&gt;&lt;/object&gt;&lt;object type=&quot;3&quot; unique_id=&quot;10026&quot;&gt;&lt;property id=&quot;20148&quot; value=&quot;5&quot;/&gt;&lt;property id=&quot;20300&quot; value=&quot;Slide 23&quot;/&gt;&lt;property id=&quot;20307&quot; value=&quot;284&quot;/&gt;&lt;/object&gt;&lt;object type=&quot;3&quot; unique_id=&quot;10027&quot;&gt;&lt;property id=&quot;20148&quot; value=&quot;5&quot;/&gt;&lt;property id=&quot;20300&quot; value=&quot;Slide 25&quot;/&gt;&lt;property id=&quot;20307&quot; value=&quot;285&quot;/&gt;&lt;/object&gt;&lt;object type=&quot;3&quot; unique_id=&quot;10028&quot;&gt;&lt;property id=&quot;20148&quot; value=&quot;5&quot;/&gt;&lt;property id=&quot;20300&quot; value=&quot;Slide 26&quot;/&gt;&lt;property id=&quot;20307&quot; value=&quot;286&quot;/&gt;&lt;/object&gt;&lt;object type=&quot;3&quot; unique_id=&quot;10029&quot;&gt;&lt;property id=&quot;20148&quot; value=&quot;5&quot;/&gt;&lt;property id=&quot;20300&quot; value=&quot;Slide 27&quot;/&gt;&lt;property id=&quot;20307&quot; value=&quot;287&quot;/&gt;&lt;/object&gt;&lt;object type=&quot;3&quot; unique_id=&quot;10030&quot;&gt;&lt;property id=&quot;20148&quot; value=&quot;5&quot;/&gt;&lt;property id=&quot;20300&quot; value=&quot;Slide 29&quot;/&gt;&lt;property id=&quot;20307&quot; value=&quot;288&quot;/&gt;&lt;/object&gt;&lt;object type=&quot;3&quot; unique_id=&quot;10031&quot;&gt;&lt;property id=&quot;20148&quot; value=&quot;5&quot;/&gt;&lt;property id=&quot;20300&quot; value=&quot;Slide 30&quot;/&gt;&lt;property id=&quot;20307&quot; value=&quot;289&quot;/&gt;&lt;/object&gt;&lt;object type=&quot;3&quot; unique_id=&quot;10032&quot;&gt;&lt;property id=&quot;20148&quot; value=&quot;5&quot;/&gt;&lt;property id=&quot;20300&quot; value=&quot;Slide 31&quot;/&gt;&lt;property id=&quot;20307&quot; value=&quot;290&quot;/&gt;&lt;/object&gt;&lt;object type=&quot;3&quot; unique_id=&quot;10033&quot;&gt;&lt;property id=&quot;20148&quot; value=&quot;5&quot;/&gt;&lt;property id=&quot;20300&quot; value=&quot;Slide 32&quot;/&gt;&lt;property id=&quot;20307&quot; value=&quot;291&quot;/&gt;&lt;/object&gt;&lt;object type=&quot;3&quot; unique_id=&quot;10034&quot;&gt;&lt;property id=&quot;20148&quot; value=&quot;5&quot;/&gt;&lt;property id=&quot;20300&quot; value=&quot;Slide 35&quot;/&gt;&lt;property id=&quot;20307&quot; value=&quot;292&quot;/&gt;&lt;/object&gt;&lt;object type=&quot;3&quot; unique_id=&quot;10035&quot;&gt;&lt;property id=&quot;20148&quot; value=&quot;5&quot;/&gt;&lt;property id=&quot;20300&quot; value=&quot;Slide 37&quot;/&gt;&lt;property id=&quot;20307&quot; value=&quot;293&quot;/&gt;&lt;/object&gt;&lt;object type=&quot;3&quot; unique_id=&quot;10036&quot;&gt;&lt;property id=&quot;20148&quot; value=&quot;5&quot;/&gt;&lt;property id=&quot;20300&quot; value=&quot;Slide 38&quot;/&gt;&lt;property id=&quot;20307&quot; value=&quot;294&quot;/&gt;&lt;/object&gt;&lt;object type=&quot;3&quot; unique_id=&quot;10037&quot;&gt;&lt;property id=&quot;20148&quot; value=&quot;5&quot;/&gt;&lt;property id=&quot;20300&quot; value=&quot;Slide 39&quot;/&gt;&lt;property id=&quot;20307&quot; value=&quot;295&quot;/&gt;&lt;/object&gt;&lt;object type=&quot;3&quot; unique_id=&quot;10038&quot;&gt;&lt;property id=&quot;20148&quot; value=&quot;5&quot;/&gt;&lt;property id=&quot;20300&quot; value=&quot;Slide 40&quot;/&gt;&lt;property id=&quot;20307&quot; value=&quot;296&quot;/&gt;&lt;/object&gt;&lt;object type=&quot;3&quot; unique_id=&quot;10039&quot;&gt;&lt;property id=&quot;20148&quot; value=&quot;5&quot;/&gt;&lt;property id=&quot;20300&quot; value=&quot;Slide 41&quot;/&gt;&lt;property id=&quot;20307&quot; value=&quot;297&quot;/&gt;&lt;/object&gt;&lt;object type=&quot;3&quot; unique_id=&quot;10040&quot;&gt;&lt;property id=&quot;20148&quot; value=&quot;5&quot;/&gt;&lt;property id=&quot;20300&quot; value=&quot;Slide 42&quot;/&gt;&lt;property id=&quot;20307&quot; value=&quot;298&quot;/&gt;&lt;/object&gt;&lt;object type=&quot;3&quot; unique_id=&quot;10041&quot;&gt;&lt;property id=&quot;20148&quot; value=&quot;5&quot;/&gt;&lt;property id=&quot;20300&quot; value=&quot;Slide 43&quot;/&gt;&lt;property id=&quot;20307&quot; value=&quot;262&quot;/&gt;&lt;/object&gt;&lt;object type=&quot;3&quot; unique_id=&quot;10362&quot;&gt;&lt;property id=&quot;20148&quot; value=&quot;5&quot;/&gt;&lt;property id=&quot;20300&quot; value=&quot;Slide 24&quot;/&gt;&lt;property id=&quot;20307&quot; value=&quot;299&quot;/&gt;&lt;/object&gt;&lt;object type=&quot;3&quot; unique_id=&quot;10363&quot;&gt;&lt;property id=&quot;20148&quot; value=&quot;5&quot;/&gt;&lt;property id=&quot;20300&quot; value=&quot;Slide 28&quot;/&gt;&lt;property id=&quot;20307&quot; value=&quot;300&quot;/&gt;&lt;/object&gt;&lt;object type=&quot;3&quot; unique_id=&quot;10364&quot;&gt;&lt;property id=&quot;20148&quot; value=&quot;5&quot;/&gt;&lt;property id=&quot;20300&quot; value=&quot;Slide 33&quot;/&gt;&lt;property id=&quot;20307&quot; value=&quot;301&quot;/&gt;&lt;/object&gt;&lt;object type=&quot;3&quot; unique_id=&quot;10365&quot;&gt;&lt;property id=&quot;20148&quot; value=&quot;5&quot;/&gt;&lt;property id=&quot;20300&quot; value=&quot;Slide 34&quot;/&gt;&lt;property id=&quot;20307&quot; value=&quot;302&quot;/&gt;&lt;/object&gt;&lt;object type=&quot;3&quot; unique_id=&quot;10366&quot;&gt;&lt;property id=&quot;20148&quot; value=&quot;5&quot;/&gt;&lt;property id=&quot;20300&quot; value=&quot;Slide 36&quot;/&gt;&lt;property id=&quot;20307&quot; value=&quot;30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Sunu1">
  <a:themeElements>
    <a:clrScheme name="Özel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64A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38B8C3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8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2516</TotalTime>
  <Words>613</Words>
  <Application>Microsoft Office PowerPoint</Application>
  <PresentationFormat>Ekran Gösterisi (4:3)</PresentationFormat>
  <Paragraphs>84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9" baseType="lpstr">
      <vt:lpstr>Sunu1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Arikan</dc:creator>
  <cp:lastModifiedBy>omu205</cp:lastModifiedBy>
  <cp:revision>277</cp:revision>
  <dcterms:created xsi:type="dcterms:W3CDTF">2013-07-18T08:50:31Z</dcterms:created>
  <dcterms:modified xsi:type="dcterms:W3CDTF">2018-03-23T07:34:16Z</dcterms:modified>
</cp:coreProperties>
</file>